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74" r:id="rId3"/>
    <p:sldId id="279" r:id="rId4"/>
    <p:sldId id="285" r:id="rId5"/>
    <p:sldId id="280" r:id="rId6"/>
    <p:sldId id="276" r:id="rId7"/>
    <p:sldId id="284" r:id="rId8"/>
    <p:sldId id="266" r:id="rId9"/>
    <p:sldId id="283" r:id="rId10"/>
    <p:sldId id="257" r:id="rId11"/>
    <p:sldId id="260" r:id="rId12"/>
    <p:sldId id="261" r:id="rId13"/>
    <p:sldId id="264" r:id="rId14"/>
    <p:sldId id="273" r:id="rId15"/>
    <p:sldId id="26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96"/>
    <p:restoredTop sz="98935" autoAdjust="0"/>
  </p:normalViewPr>
  <p:slideViewPr>
    <p:cSldViewPr snapToGrid="0" snapToObjects="1">
      <p:cViewPr>
        <p:scale>
          <a:sx n="125" d="100"/>
          <a:sy n="125" d="100"/>
        </p:scale>
        <p:origin x="976" y="40"/>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6B4767-6527-EB48-A189-250B3F20E8B7}" type="datetimeFigureOut">
              <a:rPr lang="en-US" smtClean="0"/>
              <a:t>11/27/17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265FFC-1408-4049-9592-40BA92923B24}" type="slidenum">
              <a:rPr lang="en-US" smtClean="0"/>
              <a:t>‹#›</a:t>
            </a:fld>
            <a:endParaRPr lang="en-US"/>
          </a:p>
        </p:txBody>
      </p:sp>
    </p:spTree>
    <p:extLst>
      <p:ext uri="{BB962C8B-B14F-4D97-AF65-F5344CB8AC3E}">
        <p14:creationId xmlns:p14="http://schemas.microsoft.com/office/powerpoint/2010/main" val="774406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191AD-6957-8C4A-944B-C78E11154CD5}" type="datetimeFigureOut">
              <a:rPr lang="en-US" smtClean="0"/>
              <a:t>11/27/17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F6F8F-3C4A-D747-A292-F95EE3393180}" type="slidenum">
              <a:rPr lang="en-US" smtClean="0"/>
              <a:t>‹#›</a:t>
            </a:fld>
            <a:endParaRPr lang="en-US"/>
          </a:p>
        </p:txBody>
      </p:sp>
    </p:spTree>
    <p:extLst>
      <p:ext uri="{BB962C8B-B14F-4D97-AF65-F5344CB8AC3E}">
        <p14:creationId xmlns:p14="http://schemas.microsoft.com/office/powerpoint/2010/main" val="361836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This and all subsequent graphics</a:t>
            </a:r>
            <a:r>
              <a:rPr lang="en-US" baseline="0" dirty="0" smtClean="0"/>
              <a:t> come from the </a:t>
            </a:r>
            <a:r>
              <a:rPr lang="en-US" baseline="0" smtClean="0"/>
              <a:t>DOE report or were prepared for it but not used.</a:t>
            </a:r>
            <a:endParaRPr lang="en-US" smtClean="0"/>
          </a:p>
          <a:p>
            <a:endParaRPr lang="en-US" dirty="0" smtClean="0"/>
          </a:p>
          <a:p>
            <a:r>
              <a:rPr lang="en-US" dirty="0" smtClean="0"/>
              <a:t>Note early retirements in ERCOT and PJM, where wholesale and retail competition have been strong for the longest</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fld id="{0C182844-EA85-E14E-AA8B-716005C90FE9}" type="slidenum">
              <a:rPr lang="en-US" smtClean="0"/>
              <a:t>11</a:t>
            </a:fld>
            <a:endParaRPr lang="en-US"/>
          </a:p>
        </p:txBody>
      </p:sp>
    </p:spTree>
    <p:extLst>
      <p:ext uri="{BB962C8B-B14F-4D97-AF65-F5344CB8AC3E}">
        <p14:creationId xmlns:p14="http://schemas.microsoft.com/office/powerpoint/2010/main" val="135719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the age</a:t>
            </a:r>
            <a:r>
              <a:rPr lang="en-US" baseline="0" dirty="0" smtClean="0"/>
              <a:t> of retiring coal plants and NG steam plants </a:t>
            </a:r>
            <a:r>
              <a:rPr lang="mr-IN" baseline="0" dirty="0" smtClean="0"/>
              <a:t>–</a:t>
            </a:r>
            <a:r>
              <a:rPr lang="en-US" baseline="0" dirty="0" smtClean="0"/>
              <a:t> these were inefficient and poor competitors.  </a:t>
            </a:r>
          </a:p>
          <a:p>
            <a:endParaRPr lang="en-US" baseline="0" dirty="0" smtClean="0"/>
          </a:p>
          <a:p>
            <a:r>
              <a:rPr lang="en-US" baseline="0" dirty="0" smtClean="0"/>
              <a:t>Also re the Mid-Atlantic and SE, the railroads haven’t bothered to lower coal transportation rates to protect coal traffic and keep delivered coal competitive</a:t>
            </a:r>
            <a:r>
              <a:rPr lang="mr-IN" baseline="0" dirty="0" smtClean="0"/>
              <a:t>…</a:t>
            </a:r>
            <a:endParaRPr lang="en-US" baseline="0" dirty="0" smtClean="0"/>
          </a:p>
          <a:p>
            <a:endParaRPr lang="en-US" baseline="0" dirty="0" smtClean="0"/>
          </a:p>
          <a:p>
            <a:r>
              <a:rPr lang="en-US" dirty="0" smtClean="0"/>
              <a:t>Average age of remaining</a:t>
            </a:r>
            <a:r>
              <a:rPr lang="en-US" baseline="0" dirty="0" smtClean="0"/>
              <a:t> coal plants in early 2017 (after retirements) was 39 years.  That’s the age where heat rate is lower and there are much higher costs to plant efficiency and remaining life due to cycling and ramping.</a:t>
            </a:r>
            <a:endParaRPr lang="en-US" dirty="0"/>
          </a:p>
        </p:txBody>
      </p:sp>
      <p:sp>
        <p:nvSpPr>
          <p:cNvPr id="4" name="Slide Number Placeholder 3"/>
          <p:cNvSpPr>
            <a:spLocks noGrp="1"/>
          </p:cNvSpPr>
          <p:nvPr>
            <p:ph type="sldNum" sz="quarter" idx="10"/>
          </p:nvPr>
        </p:nvSpPr>
        <p:spPr/>
        <p:txBody>
          <a:bodyPr/>
          <a:lstStyle/>
          <a:p>
            <a:fld id="{0C182844-EA85-E14E-AA8B-716005C90FE9}" type="slidenum">
              <a:rPr lang="en-US" smtClean="0"/>
              <a:t>12</a:t>
            </a:fld>
            <a:endParaRPr lang="en-US"/>
          </a:p>
        </p:txBody>
      </p:sp>
    </p:spTree>
    <p:extLst>
      <p:ext uri="{BB962C8B-B14F-4D97-AF65-F5344CB8AC3E}">
        <p14:creationId xmlns:p14="http://schemas.microsoft.com/office/powerpoint/2010/main" val="72674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82844-EA85-E14E-AA8B-716005C90FE9}" type="slidenum">
              <a:rPr lang="en-US" smtClean="0"/>
              <a:t>15</a:t>
            </a:fld>
            <a:endParaRPr lang="en-US"/>
          </a:p>
        </p:txBody>
      </p:sp>
    </p:spTree>
    <p:extLst>
      <p:ext uri="{BB962C8B-B14F-4D97-AF65-F5344CB8AC3E}">
        <p14:creationId xmlns:p14="http://schemas.microsoft.com/office/powerpoint/2010/main" val="68663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B7AAF8-C684-CE42-880F-DE7354CF6F00}" type="datetime1">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252907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FE4AE-9F80-2048-A2AF-720DA895CDDB}" type="datetime1">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406719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9B03E-84CD-1544-82BF-76C3FCB988B6}" type="datetime1">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392935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479BA-F329-0049-8BA1-F8077483446C}" type="datetime1">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94740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0C6DA-CC0C-A940-A0F0-FDFE73484C41}" type="datetime1">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36051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571DB-8527-0B48-8F4F-4E129231A63E}" type="datetime1">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405583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B1AA7-8711-2C4D-A375-F9FF471D551B}" type="datetime1">
              <a:rPr lang="en-US" smtClean="0"/>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96834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EA6D4-2FAB-2B4C-AF85-7A9FB0EAA2E6}" type="datetime1">
              <a:rPr lang="en-US" smtClean="0"/>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14957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E335D-51AF-F44C-A4D0-CF91189ECB3A}" type="datetime1">
              <a:rPr lang="en-US" smtClean="0"/>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353750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6E051-D5F7-6E4A-BB72-14C00520D9CF}" type="datetime1">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253421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7475B-4D2D-2C4D-91AE-54EB00E77305}" type="datetime1">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F773C-FF19-D34C-BA4F-9035B38F3AE5}" type="slidenum">
              <a:rPr lang="en-US" smtClean="0"/>
              <a:t>‹#›</a:t>
            </a:fld>
            <a:endParaRPr lang="en-US"/>
          </a:p>
        </p:txBody>
      </p:sp>
    </p:spTree>
    <p:extLst>
      <p:ext uri="{BB962C8B-B14F-4D97-AF65-F5344CB8AC3E}">
        <p14:creationId xmlns:p14="http://schemas.microsoft.com/office/powerpoint/2010/main" val="982694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B560DC-294B-C649-AE85-78A7BB6D1A6B}" type="datetime1">
              <a:rPr lang="en-US" smtClean="0"/>
              <a:t>11/27/17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1F773C-FF19-D34C-BA4F-9035B38F3AE5}" type="slidenum">
              <a:rPr lang="en-US" smtClean="0"/>
              <a:t>‹#›</a:t>
            </a:fld>
            <a:endParaRPr lang="en-US"/>
          </a:p>
        </p:txBody>
      </p:sp>
    </p:spTree>
    <p:extLst>
      <p:ext uri="{BB962C8B-B14F-4D97-AF65-F5344CB8AC3E}">
        <p14:creationId xmlns:p14="http://schemas.microsoft.com/office/powerpoint/2010/main" val="241044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292" y="436881"/>
            <a:ext cx="8278420" cy="1887538"/>
          </a:xfrm>
        </p:spPr>
        <p:txBody>
          <a:bodyPr>
            <a:noAutofit/>
          </a:bodyPr>
          <a:lstStyle/>
          <a:p>
            <a:r>
              <a:rPr lang="en-US" sz="4000" b="1" dirty="0" smtClean="0">
                <a:solidFill>
                  <a:schemeClr val="tx2"/>
                </a:solidFill>
              </a:rPr>
              <a:t>Grid reliability &amp; resilience,</a:t>
            </a:r>
            <a:br>
              <a:rPr lang="en-US" sz="4000" b="1" dirty="0" smtClean="0">
                <a:solidFill>
                  <a:schemeClr val="tx2"/>
                </a:solidFill>
              </a:rPr>
            </a:br>
            <a:r>
              <a:rPr lang="en-US" sz="4000" b="1" dirty="0" err="1">
                <a:solidFill>
                  <a:schemeClr val="tx2"/>
                </a:solidFill>
              </a:rPr>
              <a:t>b</a:t>
            </a:r>
            <a:r>
              <a:rPr lang="en-US" sz="4000" b="1" dirty="0" err="1" smtClean="0">
                <a:solidFill>
                  <a:schemeClr val="tx2"/>
                </a:solidFill>
              </a:rPr>
              <a:t>aseload</a:t>
            </a:r>
            <a:r>
              <a:rPr lang="en-US" sz="4000" b="1" dirty="0" smtClean="0">
                <a:solidFill>
                  <a:schemeClr val="tx2"/>
                </a:solidFill>
              </a:rPr>
              <a:t> generation</a:t>
            </a:r>
            <a:br>
              <a:rPr lang="en-US" sz="4000" b="1" dirty="0" smtClean="0">
                <a:solidFill>
                  <a:schemeClr val="tx2"/>
                </a:solidFill>
              </a:rPr>
            </a:br>
            <a:r>
              <a:rPr lang="en-US" sz="4000" b="1" dirty="0" smtClean="0">
                <a:solidFill>
                  <a:schemeClr val="tx2"/>
                </a:solidFill>
              </a:rPr>
              <a:t>&amp; the DOE Staff Reliability Study</a:t>
            </a:r>
            <a:endParaRPr lang="en-US" sz="4000" b="1" dirty="0">
              <a:solidFill>
                <a:schemeClr val="tx2"/>
              </a:solidFill>
            </a:endParaRPr>
          </a:p>
        </p:txBody>
      </p:sp>
      <p:sp>
        <p:nvSpPr>
          <p:cNvPr id="3" name="Subtitle 2"/>
          <p:cNvSpPr>
            <a:spLocks noGrp="1"/>
          </p:cNvSpPr>
          <p:nvPr>
            <p:ph type="subTitle" idx="1"/>
          </p:nvPr>
        </p:nvSpPr>
        <p:spPr>
          <a:xfrm>
            <a:off x="1370102" y="2547939"/>
            <a:ext cx="6400800" cy="1557021"/>
          </a:xfrm>
          <a:ln>
            <a:noFill/>
          </a:ln>
        </p:spPr>
        <p:txBody>
          <a:bodyPr>
            <a:normAutofit/>
          </a:bodyPr>
          <a:lstStyle/>
          <a:p>
            <a:r>
              <a:rPr lang="en-US" sz="2800" b="1" dirty="0" smtClean="0">
                <a:solidFill>
                  <a:schemeClr val="tx2"/>
                </a:solidFill>
              </a:rPr>
              <a:t>Alison Silverstein</a:t>
            </a:r>
          </a:p>
          <a:p>
            <a:r>
              <a:rPr lang="en-US" sz="2800" b="1" dirty="0" smtClean="0">
                <a:solidFill>
                  <a:schemeClr val="tx2"/>
                </a:solidFill>
              </a:rPr>
              <a:t>PJM Energy Policy Roundtable</a:t>
            </a:r>
          </a:p>
          <a:p>
            <a:r>
              <a:rPr lang="en-US" sz="2800" b="1" dirty="0" smtClean="0">
                <a:solidFill>
                  <a:schemeClr val="tx2"/>
                </a:solidFill>
              </a:rPr>
              <a:t>November 28, 2017</a:t>
            </a:r>
          </a:p>
        </p:txBody>
      </p:sp>
      <p:sp>
        <p:nvSpPr>
          <p:cNvPr id="4" name="Slide Number Placeholder 3"/>
          <p:cNvSpPr>
            <a:spLocks noGrp="1"/>
          </p:cNvSpPr>
          <p:nvPr>
            <p:ph type="sldNum" sz="quarter" idx="12"/>
          </p:nvPr>
        </p:nvSpPr>
        <p:spPr/>
        <p:txBody>
          <a:bodyPr/>
          <a:lstStyle/>
          <a:p>
            <a:fld id="{091F773C-FF19-D34C-BA4F-9035B38F3AE5}" type="slidenum">
              <a:rPr lang="en-US" smtClean="0"/>
              <a:t>1</a:t>
            </a:fld>
            <a:endParaRPr lang="en-US"/>
          </a:p>
        </p:txBody>
      </p:sp>
    </p:spTree>
    <p:extLst>
      <p:ext uri="{BB962C8B-B14F-4D97-AF65-F5344CB8AC3E}">
        <p14:creationId xmlns:p14="http://schemas.microsoft.com/office/powerpoint/2010/main" val="1130330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115"/>
            <a:ext cx="8229600" cy="441031"/>
          </a:xfrm>
        </p:spPr>
        <p:txBody>
          <a:bodyPr>
            <a:noAutofit/>
          </a:bodyPr>
          <a:lstStyle/>
          <a:p>
            <a:r>
              <a:rPr lang="en-US" sz="3200" b="1" dirty="0" smtClean="0">
                <a:solidFill>
                  <a:schemeClr val="tx2"/>
                </a:solidFill>
              </a:rPr>
              <a:t>Causes of past coal &amp; nuclear retirements</a:t>
            </a:r>
            <a:endParaRPr lang="en-US" sz="3200" b="1" dirty="0">
              <a:solidFill>
                <a:schemeClr val="tx2"/>
              </a:solidFill>
            </a:endParaRPr>
          </a:p>
        </p:txBody>
      </p:sp>
      <p:sp>
        <p:nvSpPr>
          <p:cNvPr id="3" name="Content Placeholder 2"/>
          <p:cNvSpPr>
            <a:spLocks noGrp="1"/>
          </p:cNvSpPr>
          <p:nvPr>
            <p:ph idx="1"/>
          </p:nvPr>
        </p:nvSpPr>
        <p:spPr>
          <a:xfrm>
            <a:off x="355600" y="610049"/>
            <a:ext cx="8696960" cy="4091940"/>
          </a:xfrm>
        </p:spPr>
        <p:txBody>
          <a:bodyPr>
            <a:normAutofit fontScale="70000" lnSpcReduction="20000"/>
          </a:bodyPr>
          <a:lstStyle/>
          <a:p>
            <a:pPr marL="0" indent="0">
              <a:buNone/>
            </a:pPr>
            <a:r>
              <a:rPr lang="en-US" sz="3400" b="1" dirty="0" smtClean="0">
                <a:solidFill>
                  <a:srgbClr val="1F497D"/>
                </a:solidFill>
              </a:rPr>
              <a:t>Root causes</a:t>
            </a:r>
          </a:p>
          <a:p>
            <a:pPr marL="514350" indent="-514350">
              <a:buAutoNum type="arabicParenR"/>
            </a:pPr>
            <a:r>
              <a:rPr lang="en-US" sz="3500" dirty="0" smtClean="0"/>
              <a:t>Wholesale electric competition worked</a:t>
            </a:r>
          </a:p>
          <a:p>
            <a:pPr marL="514350" indent="-514350">
              <a:buAutoNum type="arabicParenR"/>
            </a:pPr>
            <a:r>
              <a:rPr lang="en-US" sz="3500" dirty="0" smtClean="0"/>
              <a:t>Coal plants that retired were old and inefficient.  Nuclear plants were higher-cost and “troubled”.</a:t>
            </a:r>
          </a:p>
          <a:p>
            <a:pPr marL="0" indent="0">
              <a:buNone/>
            </a:pPr>
            <a:r>
              <a:rPr lang="en-US" sz="3400" b="1" dirty="0" smtClean="0">
                <a:solidFill>
                  <a:srgbClr val="1F497D"/>
                </a:solidFill>
              </a:rPr>
              <a:t>Other causes</a:t>
            </a:r>
          </a:p>
          <a:p>
            <a:pPr marL="514350" indent="-514350">
              <a:buAutoNum type="arabicParenR" startAt="3"/>
            </a:pPr>
            <a:r>
              <a:rPr lang="en-US" sz="3500" dirty="0" smtClean="0"/>
              <a:t>Low natural gas prices starting 2009</a:t>
            </a:r>
          </a:p>
          <a:p>
            <a:pPr marL="514350" indent="-514350">
              <a:buAutoNum type="arabicParenR" startAt="3"/>
            </a:pPr>
            <a:r>
              <a:rPr lang="en-US" sz="3500" dirty="0" smtClean="0"/>
              <a:t>Flattening demand for electricity starting 2008</a:t>
            </a:r>
          </a:p>
          <a:p>
            <a:pPr marL="0" indent="0">
              <a:buNone/>
            </a:pPr>
            <a:r>
              <a:rPr lang="en-US" sz="3400" b="1" dirty="0" smtClean="0">
                <a:solidFill>
                  <a:srgbClr val="1F497D"/>
                </a:solidFill>
              </a:rPr>
              <a:t>Exacerbating factors BUT NOT CAUSES</a:t>
            </a:r>
          </a:p>
          <a:p>
            <a:r>
              <a:rPr lang="en-US" sz="3500" dirty="0" smtClean="0"/>
              <a:t>Renewables are forcing more cycling &amp; ramping </a:t>
            </a:r>
          </a:p>
          <a:p>
            <a:r>
              <a:rPr lang="en-US" sz="3500" dirty="0" smtClean="0"/>
              <a:t>Environmental regulations raised costs on non-competitive plants, forcing retirement deadlines</a:t>
            </a:r>
            <a:endParaRPr lang="en-US" sz="3500" dirty="0"/>
          </a:p>
        </p:txBody>
      </p:sp>
      <p:sp>
        <p:nvSpPr>
          <p:cNvPr id="4" name="Slide Number Placeholder 3"/>
          <p:cNvSpPr>
            <a:spLocks noGrp="1"/>
          </p:cNvSpPr>
          <p:nvPr>
            <p:ph type="sldNum" sz="quarter" idx="12"/>
          </p:nvPr>
        </p:nvSpPr>
        <p:spPr/>
        <p:txBody>
          <a:bodyPr/>
          <a:lstStyle/>
          <a:p>
            <a:fld id="{091F773C-FF19-D34C-BA4F-9035B38F3AE5}" type="slidenum">
              <a:rPr lang="en-US" smtClean="0"/>
              <a:t>10</a:t>
            </a:fld>
            <a:endParaRPr lang="en-US"/>
          </a:p>
        </p:txBody>
      </p:sp>
    </p:spTree>
    <p:extLst>
      <p:ext uri="{BB962C8B-B14F-4D97-AF65-F5344CB8AC3E}">
        <p14:creationId xmlns:p14="http://schemas.microsoft.com/office/powerpoint/2010/main" val="8375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67319"/>
          </a:xfrm>
        </p:spPr>
        <p:txBody>
          <a:bodyPr>
            <a:noAutofit/>
          </a:bodyPr>
          <a:lstStyle/>
          <a:p>
            <a:r>
              <a:rPr lang="en-US" sz="3600" b="1" dirty="0" smtClean="0">
                <a:solidFill>
                  <a:schemeClr val="tx2"/>
                </a:solidFill>
              </a:rPr>
              <a:t>Cause 1 </a:t>
            </a:r>
            <a:r>
              <a:rPr lang="mr-IN" sz="3600" b="1" dirty="0" smtClean="0">
                <a:solidFill>
                  <a:schemeClr val="tx2"/>
                </a:solidFill>
              </a:rPr>
              <a:t>–</a:t>
            </a:r>
            <a:r>
              <a:rPr lang="en-US" sz="3600" b="1" dirty="0" smtClean="0">
                <a:solidFill>
                  <a:schemeClr val="tx2"/>
                </a:solidFill>
              </a:rPr>
              <a:t> wholesale competition worked</a:t>
            </a:r>
            <a:endParaRPr lang="en-US" sz="3600" b="1" dirty="0">
              <a:solidFill>
                <a:schemeClr val="tx2"/>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1906" y="641269"/>
            <a:ext cx="6785512" cy="3199211"/>
          </a:xfrm>
          <a:prstGeom prst="rect">
            <a:avLst/>
          </a:prstGeom>
        </p:spPr>
      </p:pic>
      <p:sp>
        <p:nvSpPr>
          <p:cNvPr id="5" name="TextBox 4"/>
          <p:cNvSpPr txBox="1"/>
          <p:nvPr/>
        </p:nvSpPr>
        <p:spPr>
          <a:xfrm>
            <a:off x="130630" y="3933000"/>
            <a:ext cx="8763989" cy="1077218"/>
          </a:xfrm>
          <a:prstGeom prst="rect">
            <a:avLst/>
          </a:prstGeom>
          <a:noFill/>
        </p:spPr>
        <p:txBody>
          <a:bodyPr wrap="square" rtlCol="0">
            <a:spAutoFit/>
          </a:bodyPr>
          <a:lstStyle/>
          <a:p>
            <a:pPr marL="285750" indent="-285750">
              <a:buFont typeface="Arial" charset="0"/>
              <a:buChar char="•"/>
            </a:pPr>
            <a:r>
              <a:rPr lang="en-US" sz="1600" dirty="0"/>
              <a:t>2002-2006: restructuring. Majority of retirements are smaller, older merchant plants </a:t>
            </a:r>
          </a:p>
          <a:p>
            <a:pPr marL="285750" indent="-285750">
              <a:buFont typeface="Arial" charset="0"/>
              <a:buChar char="•"/>
            </a:pPr>
            <a:r>
              <a:rPr lang="en-US" sz="1600" dirty="0"/>
              <a:t>2007-2010: economic recession, shale gas, </a:t>
            </a:r>
            <a:r>
              <a:rPr lang="en-US" sz="1600" i="1" dirty="0"/>
              <a:t>Mass v. EPA</a:t>
            </a:r>
            <a:r>
              <a:rPr lang="en-US" sz="1600" dirty="0"/>
              <a:t>, strong utility-scale wind growth</a:t>
            </a:r>
          </a:p>
          <a:p>
            <a:pPr marL="285750" indent="-285750">
              <a:buFont typeface="Arial" charset="0"/>
              <a:buChar char="•"/>
            </a:pPr>
            <a:r>
              <a:rPr lang="en-US" sz="1600" dirty="0"/>
              <a:t>2011-2015: sustained low electricity demand and NG prices, MATS deadline, CPP </a:t>
            </a:r>
            <a:r>
              <a:rPr lang="en-US" sz="1600" dirty="0" smtClean="0"/>
              <a:t>finalized</a:t>
            </a:r>
          </a:p>
          <a:p>
            <a:pPr marL="285750" indent="-285750">
              <a:buFont typeface="Arial" charset="0"/>
              <a:buChar char="•"/>
            </a:pPr>
            <a:r>
              <a:rPr lang="en-US" sz="1600" dirty="0" smtClean="0"/>
              <a:t>2016 on:  </a:t>
            </a:r>
            <a:r>
              <a:rPr lang="en-US" sz="1600" dirty="0" err="1" smtClean="0"/>
              <a:t>nat</a:t>
            </a:r>
            <a:r>
              <a:rPr lang="en-US" sz="1600" dirty="0" smtClean="0"/>
              <a:t> gas &amp; renewables replacing coal &amp; nuclear, even for most coal &amp; nuclear plant owners</a:t>
            </a:r>
            <a:endParaRPr lang="en-US" sz="1600" dirty="0"/>
          </a:p>
        </p:txBody>
      </p:sp>
      <p:sp>
        <p:nvSpPr>
          <p:cNvPr id="6" name="TextBox 5"/>
          <p:cNvSpPr txBox="1"/>
          <p:nvPr/>
        </p:nvSpPr>
        <p:spPr>
          <a:xfrm>
            <a:off x="6264344" y="3653778"/>
            <a:ext cx="2506730" cy="276999"/>
          </a:xfrm>
          <a:prstGeom prst="rect">
            <a:avLst/>
          </a:prstGeom>
          <a:noFill/>
        </p:spPr>
        <p:txBody>
          <a:bodyPr wrap="square" rtlCol="0">
            <a:spAutoFit/>
          </a:bodyPr>
          <a:lstStyle/>
          <a:p>
            <a:r>
              <a:rPr lang="en-US" sz="1200" b="1" dirty="0" smtClean="0"/>
              <a:t>Source:  DOE Reliability Report 8/17</a:t>
            </a:r>
            <a:endParaRPr lang="en-US" sz="1200" b="1" dirty="0"/>
          </a:p>
        </p:txBody>
      </p:sp>
      <p:sp>
        <p:nvSpPr>
          <p:cNvPr id="3" name="Slide Number Placeholder 2"/>
          <p:cNvSpPr>
            <a:spLocks noGrp="1"/>
          </p:cNvSpPr>
          <p:nvPr>
            <p:ph type="sldNum" sz="quarter" idx="12"/>
          </p:nvPr>
        </p:nvSpPr>
        <p:spPr/>
        <p:txBody>
          <a:bodyPr/>
          <a:lstStyle/>
          <a:p>
            <a:fld id="{091F773C-FF19-D34C-BA4F-9035B38F3AE5}" type="slidenum">
              <a:rPr lang="en-US" smtClean="0"/>
              <a:t>11</a:t>
            </a:fld>
            <a:endParaRPr lang="en-US"/>
          </a:p>
        </p:txBody>
      </p:sp>
    </p:spTree>
    <p:extLst>
      <p:ext uri="{BB962C8B-B14F-4D97-AF65-F5344CB8AC3E}">
        <p14:creationId xmlns:p14="http://schemas.microsoft.com/office/powerpoint/2010/main" val="129792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6" y="205979"/>
            <a:ext cx="8728363" cy="474379"/>
          </a:xfrm>
        </p:spPr>
        <p:txBody>
          <a:bodyPr>
            <a:noAutofit/>
          </a:bodyPr>
          <a:lstStyle/>
          <a:p>
            <a:r>
              <a:rPr lang="en-US" sz="3400" b="1" dirty="0" smtClean="0">
                <a:solidFill>
                  <a:schemeClr val="tx2">
                    <a:lumMod val="75000"/>
                  </a:schemeClr>
                </a:solidFill>
              </a:rPr>
              <a:t>Cause 2 -- coal plants that retired were old</a:t>
            </a:r>
            <a:endParaRPr lang="en-US" sz="3400" b="1" dirty="0">
              <a:solidFill>
                <a:schemeClr val="tx2">
                  <a:lumMod val="75000"/>
                </a:schemeClr>
              </a:solidFill>
            </a:endParaRPr>
          </a:p>
        </p:txBody>
      </p:sp>
      <p:pic>
        <p:nvPicPr>
          <p:cNvPr id="5" name="Content Placeholder 4"/>
          <p:cNvPicPr>
            <a:picLocks noGrp="1" noChangeAspect="1"/>
          </p:cNvPicPr>
          <p:nvPr>
            <p:ph idx="1"/>
          </p:nvPr>
        </p:nvPicPr>
        <p:blipFill>
          <a:blip r:embed="rId3"/>
          <a:srcRect t="22502" b="22502"/>
          <a:stretch>
            <a:fillRect/>
          </a:stretch>
        </p:blipFill>
        <p:spPr/>
      </p:pic>
      <p:pic>
        <p:nvPicPr>
          <p:cNvPr id="6" name="Picture 5"/>
          <p:cNvPicPr>
            <a:picLocks noChangeAspect="1"/>
          </p:cNvPicPr>
          <p:nvPr/>
        </p:nvPicPr>
        <p:blipFill>
          <a:blip r:embed="rId4"/>
          <a:stretch>
            <a:fillRect/>
          </a:stretch>
        </p:blipFill>
        <p:spPr>
          <a:xfrm>
            <a:off x="254000" y="882656"/>
            <a:ext cx="8432800" cy="3934272"/>
          </a:xfrm>
          <a:prstGeom prst="rect">
            <a:avLst/>
          </a:prstGeom>
        </p:spPr>
      </p:pic>
      <p:sp>
        <p:nvSpPr>
          <p:cNvPr id="7" name="TextBox 6"/>
          <p:cNvSpPr txBox="1"/>
          <p:nvPr/>
        </p:nvSpPr>
        <p:spPr>
          <a:xfrm>
            <a:off x="6127846" y="4739185"/>
            <a:ext cx="2674961" cy="276999"/>
          </a:xfrm>
          <a:prstGeom prst="rect">
            <a:avLst/>
          </a:prstGeom>
          <a:noFill/>
        </p:spPr>
        <p:txBody>
          <a:bodyPr wrap="square" rtlCol="0">
            <a:spAutoFit/>
          </a:bodyPr>
          <a:lstStyle/>
          <a:p>
            <a:pPr algn="r"/>
            <a:r>
              <a:rPr lang="en-US" sz="1200" b="1" dirty="0" smtClean="0"/>
              <a:t>Source:  DOE EIA, June 2017</a:t>
            </a:r>
            <a:endParaRPr lang="en-US" sz="1200" b="1" dirty="0"/>
          </a:p>
        </p:txBody>
      </p:sp>
      <p:sp>
        <p:nvSpPr>
          <p:cNvPr id="3" name="Slide Number Placeholder 2"/>
          <p:cNvSpPr>
            <a:spLocks noGrp="1"/>
          </p:cNvSpPr>
          <p:nvPr>
            <p:ph type="sldNum" sz="quarter" idx="12"/>
          </p:nvPr>
        </p:nvSpPr>
        <p:spPr/>
        <p:txBody>
          <a:bodyPr/>
          <a:lstStyle/>
          <a:p>
            <a:fld id="{091F773C-FF19-D34C-BA4F-9035B38F3AE5}" type="slidenum">
              <a:rPr lang="en-US" smtClean="0"/>
              <a:t>12</a:t>
            </a:fld>
            <a:endParaRPr lang="en-US"/>
          </a:p>
        </p:txBody>
      </p:sp>
      <p:sp>
        <p:nvSpPr>
          <p:cNvPr id="4" name="TextBox 3"/>
          <p:cNvSpPr txBox="1"/>
          <p:nvPr/>
        </p:nvSpPr>
        <p:spPr>
          <a:xfrm>
            <a:off x="3040075" y="4647651"/>
            <a:ext cx="3497275" cy="338554"/>
          </a:xfrm>
          <a:prstGeom prst="rect">
            <a:avLst/>
          </a:prstGeom>
          <a:noFill/>
        </p:spPr>
        <p:txBody>
          <a:bodyPr wrap="none" rtlCol="0">
            <a:spAutoFit/>
          </a:bodyPr>
          <a:lstStyle/>
          <a:p>
            <a:r>
              <a:rPr lang="en-US" sz="1600" b="1" dirty="0" smtClean="0">
                <a:solidFill>
                  <a:schemeClr val="tx2"/>
                </a:solidFill>
              </a:rPr>
              <a:t>(THIS WAS NOT IN THE DOE REPORT</a:t>
            </a:r>
            <a:r>
              <a:rPr lang="mr-IN" sz="1600" b="1" dirty="0" smtClean="0">
                <a:solidFill>
                  <a:schemeClr val="tx2"/>
                </a:solidFill>
              </a:rPr>
              <a:t>…</a:t>
            </a:r>
            <a:r>
              <a:rPr lang="en-US" sz="1600" b="1" dirty="0" smtClean="0">
                <a:solidFill>
                  <a:schemeClr val="tx2"/>
                </a:solidFill>
              </a:rPr>
              <a:t>)</a:t>
            </a:r>
            <a:endParaRPr lang="en-US" sz="1600" b="1" dirty="0">
              <a:solidFill>
                <a:schemeClr val="tx2"/>
              </a:solidFill>
            </a:endParaRPr>
          </a:p>
        </p:txBody>
      </p:sp>
    </p:spTree>
    <p:extLst>
      <p:ext uri="{BB962C8B-B14F-4D97-AF65-F5344CB8AC3E}">
        <p14:creationId xmlns:p14="http://schemas.microsoft.com/office/powerpoint/2010/main" val="258940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1553"/>
            <a:ext cx="8229600" cy="579995"/>
          </a:xfrm>
        </p:spPr>
        <p:txBody>
          <a:bodyPr>
            <a:noAutofit/>
          </a:bodyPr>
          <a:lstStyle/>
          <a:p>
            <a:pPr>
              <a:lnSpc>
                <a:spcPts val="3400"/>
              </a:lnSpc>
            </a:pPr>
            <a:r>
              <a:rPr lang="en-US" sz="3600" b="1" dirty="0" smtClean="0">
                <a:solidFill>
                  <a:srgbClr val="1F497D"/>
                </a:solidFill>
              </a:rPr>
              <a:t>Cause 3 -- Coal and nukes can’t compete with natural gas</a:t>
            </a:r>
            <a:endParaRPr lang="en-US" sz="3600" b="1" dirty="0">
              <a:solidFill>
                <a:srgbClr val="1F497D"/>
              </a:solidFill>
            </a:endParaRPr>
          </a:p>
        </p:txBody>
      </p:sp>
      <p:sp>
        <p:nvSpPr>
          <p:cNvPr id="6" name="Content Placeholder 5"/>
          <p:cNvSpPr>
            <a:spLocks noGrp="1"/>
          </p:cNvSpPr>
          <p:nvPr>
            <p:ph sz="half" idx="1"/>
          </p:nvPr>
        </p:nvSpPr>
        <p:spPr>
          <a:xfrm>
            <a:off x="457200" y="1053400"/>
            <a:ext cx="8229600" cy="1048764"/>
          </a:xfrm>
        </p:spPr>
        <p:txBody>
          <a:bodyPr>
            <a:normAutofit fontScale="92500" lnSpcReduction="20000"/>
          </a:bodyPr>
          <a:lstStyle/>
          <a:p>
            <a:pPr marL="0" indent="0">
              <a:buNone/>
            </a:pPr>
            <a:r>
              <a:rPr lang="en-US" dirty="0" smtClean="0"/>
              <a:t>Low gas prices plus improved </a:t>
            </a:r>
            <a:r>
              <a:rPr lang="en-US" dirty="0" err="1" smtClean="0"/>
              <a:t>nat</a:t>
            </a:r>
            <a:r>
              <a:rPr lang="en-US" dirty="0" smtClean="0"/>
              <a:t> gas generator heat rates (30% over last 15 years).  Coal heat rate declines with cycling and ramping.</a:t>
            </a:r>
          </a:p>
        </p:txBody>
      </p:sp>
      <p:sp>
        <p:nvSpPr>
          <p:cNvPr id="4" name="Slide Number Placeholder 3"/>
          <p:cNvSpPr>
            <a:spLocks noGrp="1"/>
          </p:cNvSpPr>
          <p:nvPr>
            <p:ph type="sldNum" sz="quarter" idx="12"/>
          </p:nvPr>
        </p:nvSpPr>
        <p:spPr/>
        <p:txBody>
          <a:bodyPr/>
          <a:lstStyle/>
          <a:p>
            <a:fld id="{091F773C-FF19-D34C-BA4F-9035B38F3AE5}" type="slidenum">
              <a:rPr lang="en-US" smtClean="0"/>
              <a:t>13</a:t>
            </a:fld>
            <a:endParaRPr lang="en-US"/>
          </a:p>
        </p:txBody>
      </p:sp>
      <p:pic>
        <p:nvPicPr>
          <p:cNvPr id="8" name="Content Placeholder 7"/>
          <p:cNvPicPr>
            <a:picLocks noGrp="1" noChangeAspect="1"/>
          </p:cNvPicPr>
          <p:nvPr>
            <p:ph sz="half" idx="2"/>
          </p:nvPr>
        </p:nvPicPr>
        <p:blipFill rotWithShape="1">
          <a:blip r:embed="rId2"/>
          <a:srcRect l="-574" r="87"/>
          <a:stretch/>
        </p:blipFill>
        <p:spPr>
          <a:xfrm>
            <a:off x="2036487" y="2108256"/>
            <a:ext cx="5496949" cy="2659006"/>
          </a:xfrm>
          <a:prstGeom prst="rect">
            <a:avLst/>
          </a:prstGeom>
        </p:spPr>
      </p:pic>
      <p:sp>
        <p:nvSpPr>
          <p:cNvPr id="9" name="TextBox 8"/>
          <p:cNvSpPr txBox="1"/>
          <p:nvPr/>
        </p:nvSpPr>
        <p:spPr>
          <a:xfrm>
            <a:off x="4645809" y="4758016"/>
            <a:ext cx="2618142" cy="276999"/>
          </a:xfrm>
          <a:prstGeom prst="rect">
            <a:avLst/>
          </a:prstGeom>
          <a:noFill/>
        </p:spPr>
        <p:txBody>
          <a:bodyPr wrap="square" rtlCol="0">
            <a:spAutoFit/>
          </a:bodyPr>
          <a:lstStyle/>
          <a:p>
            <a:r>
              <a:rPr lang="en-US" sz="1200" b="1" dirty="0" smtClean="0"/>
              <a:t>Source:  DOE Reliability Report 8/17</a:t>
            </a:r>
            <a:endParaRPr lang="en-US" sz="1200" b="1" dirty="0"/>
          </a:p>
        </p:txBody>
      </p:sp>
    </p:spTree>
    <p:extLst>
      <p:ext uri="{BB962C8B-B14F-4D97-AF65-F5344CB8AC3E}">
        <p14:creationId xmlns:p14="http://schemas.microsoft.com/office/powerpoint/2010/main" val="311720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979"/>
            <a:ext cx="8229600" cy="495061"/>
          </a:xfrm>
        </p:spPr>
        <p:txBody>
          <a:bodyPr>
            <a:normAutofit fontScale="90000"/>
          </a:bodyPr>
          <a:lstStyle/>
          <a:p>
            <a:r>
              <a:rPr lang="en-US" sz="4000" b="1" dirty="0" smtClean="0">
                <a:solidFill>
                  <a:schemeClr val="tx2"/>
                </a:solidFill>
              </a:rPr>
              <a:t>Cause 4 -- Flat demand changes things</a:t>
            </a:r>
            <a:endParaRPr lang="en-US" sz="4000" b="1" dirty="0">
              <a:solidFill>
                <a:schemeClr val="tx2"/>
              </a:solidFill>
            </a:endParaRPr>
          </a:p>
        </p:txBody>
      </p:sp>
      <p:sp>
        <p:nvSpPr>
          <p:cNvPr id="5" name="Slide Number Placeholder 4"/>
          <p:cNvSpPr>
            <a:spLocks noGrp="1"/>
          </p:cNvSpPr>
          <p:nvPr>
            <p:ph type="sldNum" sz="quarter" idx="12"/>
          </p:nvPr>
        </p:nvSpPr>
        <p:spPr>
          <a:xfrm>
            <a:off x="4510217" y="4767263"/>
            <a:ext cx="3039818" cy="273844"/>
          </a:xfrm>
        </p:spPr>
        <p:txBody>
          <a:bodyPr/>
          <a:lstStyle/>
          <a:p>
            <a:r>
              <a:rPr lang="en-US" b="1" dirty="0" smtClean="0">
                <a:solidFill>
                  <a:schemeClr val="tx1"/>
                </a:solidFill>
              </a:rPr>
              <a:t>Source:  DOE report, August 2017</a:t>
            </a:r>
            <a:endParaRPr lang="en-US" b="1" dirty="0">
              <a:solidFill>
                <a:schemeClr val="tx1"/>
              </a:solidFill>
            </a:endParaRPr>
          </a:p>
        </p:txBody>
      </p:sp>
      <p:pic>
        <p:nvPicPr>
          <p:cNvPr id="1025" name="Picture 1" descr="age61image97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0782" y="2877717"/>
            <a:ext cx="5309252" cy="188954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860956" y="2231386"/>
            <a:ext cx="6039059" cy="646331"/>
          </a:xfrm>
          <a:prstGeom prst="rect">
            <a:avLst/>
          </a:prstGeom>
          <a:noFill/>
        </p:spPr>
        <p:txBody>
          <a:bodyPr wrap="square" rtlCol="0">
            <a:spAutoFit/>
          </a:bodyPr>
          <a:lstStyle/>
          <a:p>
            <a:r>
              <a:rPr lang="en-US" dirty="0"/>
              <a:t>Figure 3.29. Gross Domestic Product and Net Electricity Production, Historical (1950–2016) and Projected (</a:t>
            </a:r>
            <a:r>
              <a:rPr lang="en-US" dirty="0" smtClean="0"/>
              <a:t>2017–2027)</a:t>
            </a:r>
            <a:endParaRPr lang="en-US" dirty="0"/>
          </a:p>
        </p:txBody>
      </p:sp>
      <p:sp>
        <p:nvSpPr>
          <p:cNvPr id="9" name="TextBox 8"/>
          <p:cNvSpPr txBox="1"/>
          <p:nvPr/>
        </p:nvSpPr>
        <p:spPr>
          <a:xfrm>
            <a:off x="304800" y="821454"/>
            <a:ext cx="8503919" cy="1292662"/>
          </a:xfrm>
          <a:prstGeom prst="rect">
            <a:avLst/>
          </a:prstGeom>
          <a:noFill/>
        </p:spPr>
        <p:txBody>
          <a:bodyPr wrap="square" rtlCol="0">
            <a:spAutoFit/>
          </a:bodyPr>
          <a:lstStyle/>
          <a:p>
            <a:r>
              <a:rPr lang="en-US" sz="2600" dirty="0" smtClean="0"/>
              <a:t>Electricity demand growth flattened </a:t>
            </a:r>
            <a:r>
              <a:rPr lang="mr-IN" sz="2600" dirty="0" smtClean="0"/>
              <a:t>–</a:t>
            </a:r>
            <a:r>
              <a:rPr lang="en-US" sz="2600" dirty="0" smtClean="0"/>
              <a:t> increased at only 0.05% CAGR from 2005-2015 (even as GDP grew 1.3%/year).  Flat demand hurts high-cost plants</a:t>
            </a:r>
            <a:r>
              <a:rPr lang="mr-IN" sz="2600" dirty="0" smtClean="0"/>
              <a:t>…</a:t>
            </a:r>
            <a:r>
              <a:rPr lang="en-US" sz="2600" dirty="0" smtClean="0"/>
              <a:t>.</a:t>
            </a:r>
          </a:p>
        </p:txBody>
      </p:sp>
    </p:spTree>
    <p:extLst>
      <p:ext uri="{BB962C8B-B14F-4D97-AF65-F5344CB8AC3E}">
        <p14:creationId xmlns:p14="http://schemas.microsoft.com/office/powerpoint/2010/main" val="113298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1696" y="579121"/>
            <a:ext cx="7287904" cy="3220720"/>
          </a:xfrm>
        </p:spPr>
        <p:txBody>
          <a:bodyPr>
            <a:normAutofit lnSpcReduction="10000"/>
          </a:bodyPr>
          <a:lstStyle/>
          <a:p>
            <a:pPr marL="0" indent="0" algn="ctr">
              <a:buNone/>
            </a:pPr>
            <a:endParaRPr lang="en-US" sz="4400" b="1" dirty="0" smtClean="0">
              <a:solidFill>
                <a:schemeClr val="tx2"/>
              </a:solidFill>
            </a:endParaRPr>
          </a:p>
          <a:p>
            <a:pPr marL="0" indent="0" algn="ctr">
              <a:buNone/>
            </a:pPr>
            <a:r>
              <a:rPr lang="en-US" sz="4400" b="1" dirty="0" smtClean="0">
                <a:solidFill>
                  <a:schemeClr val="tx2"/>
                </a:solidFill>
              </a:rPr>
              <a:t>Thank you</a:t>
            </a:r>
          </a:p>
          <a:p>
            <a:pPr marL="0" indent="0" algn="ctr">
              <a:buNone/>
            </a:pPr>
            <a:endParaRPr lang="en-US" b="1" dirty="0">
              <a:solidFill>
                <a:schemeClr val="tx2"/>
              </a:solidFill>
            </a:endParaRPr>
          </a:p>
          <a:p>
            <a:pPr marL="0" indent="0" algn="ctr">
              <a:buNone/>
            </a:pPr>
            <a:r>
              <a:rPr lang="en-US" b="1" dirty="0" smtClean="0">
                <a:solidFill>
                  <a:schemeClr val="tx2"/>
                </a:solidFill>
              </a:rPr>
              <a:t>Alison Silverstein</a:t>
            </a:r>
          </a:p>
          <a:p>
            <a:pPr marL="0" indent="0" algn="ctr">
              <a:buNone/>
            </a:pPr>
            <a:r>
              <a:rPr lang="en-US" dirty="0" err="1" smtClean="0">
                <a:solidFill>
                  <a:schemeClr val="tx2"/>
                </a:solidFill>
              </a:rPr>
              <a:t>alisonsilverstein@mac.com</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091F773C-FF19-D34C-BA4F-9035B38F3AE5}" type="slidenum">
              <a:rPr lang="en-US" smtClean="0"/>
              <a:t>15</a:t>
            </a:fld>
            <a:endParaRPr lang="en-US"/>
          </a:p>
        </p:txBody>
      </p:sp>
    </p:spTree>
    <p:extLst>
      <p:ext uri="{BB962C8B-B14F-4D97-AF65-F5344CB8AC3E}">
        <p14:creationId xmlns:p14="http://schemas.microsoft.com/office/powerpoint/2010/main" val="268585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405"/>
            <a:ext cx="8229600" cy="516693"/>
          </a:xfrm>
        </p:spPr>
        <p:txBody>
          <a:bodyPr>
            <a:noAutofit/>
          </a:bodyPr>
          <a:lstStyle/>
          <a:p>
            <a:r>
              <a:rPr lang="en-US" sz="3200" b="1" dirty="0" smtClean="0">
                <a:solidFill>
                  <a:schemeClr val="tx2"/>
                </a:solidFill>
              </a:rPr>
              <a:t>Definitions</a:t>
            </a:r>
            <a:endParaRPr lang="en-US" sz="3200" b="1" dirty="0">
              <a:solidFill>
                <a:schemeClr val="tx2"/>
              </a:solidFill>
            </a:endParaRPr>
          </a:p>
        </p:txBody>
      </p:sp>
      <p:sp>
        <p:nvSpPr>
          <p:cNvPr id="3" name="Content Placeholder 2"/>
          <p:cNvSpPr>
            <a:spLocks noGrp="1"/>
          </p:cNvSpPr>
          <p:nvPr>
            <p:ph idx="1"/>
          </p:nvPr>
        </p:nvSpPr>
        <p:spPr>
          <a:xfrm>
            <a:off x="259080" y="754462"/>
            <a:ext cx="8625840" cy="4318436"/>
          </a:xfrm>
        </p:spPr>
        <p:txBody>
          <a:bodyPr>
            <a:normAutofit fontScale="77500" lnSpcReduction="20000"/>
          </a:bodyPr>
          <a:lstStyle/>
          <a:p>
            <a:pPr marL="0" marR="0" lvl="0" indent="0" defTabSz="914400" eaLnBrk="1" fontAlgn="auto" latinLnBrk="0" hangingPunct="1">
              <a:lnSpc>
                <a:spcPct val="110000"/>
              </a:lnSpc>
              <a:spcBef>
                <a:spcPts val="0"/>
              </a:spcBef>
              <a:spcAft>
                <a:spcPts val="0"/>
              </a:spcAft>
              <a:buClrTx/>
              <a:buSzTx/>
              <a:buNone/>
              <a:tabLst/>
              <a:defRPr/>
            </a:pPr>
            <a:r>
              <a:rPr lang="en-US" b="1" dirty="0" smtClean="0">
                <a:solidFill>
                  <a:srgbClr val="FF0000"/>
                </a:solidFill>
              </a:rPr>
              <a:t>Reliability</a:t>
            </a:r>
            <a:r>
              <a:rPr lang="en-US" dirty="0" smtClean="0"/>
              <a:t> has short- and long-term dimensions</a:t>
            </a:r>
          </a:p>
          <a:p>
            <a:pPr lvl="1" defTabSz="914400">
              <a:lnSpc>
                <a:spcPct val="110000"/>
              </a:lnSpc>
              <a:spcBef>
                <a:spcPts val="0"/>
              </a:spcBef>
            </a:pPr>
            <a:r>
              <a:rPr lang="en-US" sz="3200" dirty="0" smtClean="0"/>
              <a:t>Short-term = operational security </a:t>
            </a:r>
            <a:r>
              <a:rPr lang="mr-IN" sz="3200" dirty="0" smtClean="0"/>
              <a:t>–</a:t>
            </a:r>
            <a:r>
              <a:rPr lang="en-US" sz="3200" dirty="0" smtClean="0"/>
              <a:t> withstand a sudden disturbance and still meet load without an uncontrolled cascading blackout or equipment damage.  “Work the grid you’ve got”</a:t>
            </a:r>
          </a:p>
          <a:p>
            <a:pPr lvl="1" defTabSz="914400">
              <a:lnSpc>
                <a:spcPct val="110000"/>
              </a:lnSpc>
              <a:spcBef>
                <a:spcPts val="0"/>
              </a:spcBef>
            </a:pPr>
            <a:r>
              <a:rPr lang="en-US" sz="3200" dirty="0" smtClean="0"/>
              <a:t>Long-term = resource adequacy -- ability to keep supply and demand in balance.  Regulatory and compliance dimensions</a:t>
            </a:r>
            <a:endParaRPr lang="en-US" sz="3200" dirty="0"/>
          </a:p>
          <a:p>
            <a:pPr marL="57150" indent="0" defTabSz="914400">
              <a:lnSpc>
                <a:spcPct val="110000"/>
              </a:lnSpc>
              <a:spcBef>
                <a:spcPts val="0"/>
              </a:spcBef>
              <a:buNone/>
            </a:pPr>
            <a:r>
              <a:rPr lang="en-US" b="1" dirty="0" smtClean="0">
                <a:solidFill>
                  <a:srgbClr val="FF0000"/>
                </a:solidFill>
              </a:rPr>
              <a:t>Resiliency</a:t>
            </a:r>
            <a:r>
              <a:rPr lang="en-US" dirty="0" smtClean="0"/>
              <a:t> = the ability of a system to absorb, survive, restore  and quickly recover from major (multi-hazard) adverse events.</a:t>
            </a:r>
          </a:p>
          <a:p>
            <a:pPr marL="57150" indent="0" algn="ctr" defTabSz="914400">
              <a:spcBef>
                <a:spcPts val="0"/>
              </a:spcBef>
              <a:buNone/>
            </a:pPr>
            <a:endParaRPr lang="en-US" sz="1500" b="1" dirty="0" smtClean="0"/>
          </a:p>
          <a:p>
            <a:pPr marL="57150" indent="0" algn="ctr" defTabSz="914400">
              <a:spcBef>
                <a:spcPts val="0"/>
              </a:spcBef>
              <a:buNone/>
            </a:pPr>
            <a:r>
              <a:rPr lang="en-US" sz="3400" b="1" dirty="0" smtClean="0"/>
              <a:t>Resiliency </a:t>
            </a:r>
            <a:r>
              <a:rPr lang="en-US" sz="3400" b="1" dirty="0" smtClean="0">
                <a:solidFill>
                  <a:srgbClr val="FF0000"/>
                </a:solidFill>
              </a:rPr>
              <a:t>≠</a:t>
            </a:r>
            <a:r>
              <a:rPr lang="en-US" sz="3400" b="1" dirty="0" smtClean="0"/>
              <a:t> reliability </a:t>
            </a:r>
          </a:p>
          <a:p>
            <a:pPr marL="514350" marR="0" lvl="0" indent="-514350" defTabSz="914400" eaLnBrk="1" fontAlgn="auto" latinLnBrk="0" hangingPunct="1">
              <a:lnSpc>
                <a:spcPct val="100000"/>
              </a:lnSpc>
              <a:spcBef>
                <a:spcPts val="0"/>
              </a:spcBef>
              <a:spcAft>
                <a:spcPts val="0"/>
              </a:spcAft>
              <a:buClrTx/>
              <a:buSzTx/>
              <a:buFontTx/>
              <a:buAutoNum type="arabicParenR"/>
              <a:tabLst/>
              <a:defRPr/>
            </a:pPr>
            <a:endParaRPr lang="en-US" dirty="0"/>
          </a:p>
        </p:txBody>
      </p:sp>
      <p:sp>
        <p:nvSpPr>
          <p:cNvPr id="4" name="Slide Number Placeholder 3"/>
          <p:cNvSpPr>
            <a:spLocks noGrp="1"/>
          </p:cNvSpPr>
          <p:nvPr>
            <p:ph type="sldNum" sz="quarter" idx="12"/>
          </p:nvPr>
        </p:nvSpPr>
        <p:spPr/>
        <p:txBody>
          <a:bodyPr/>
          <a:lstStyle/>
          <a:p>
            <a:fld id="{091F773C-FF19-D34C-BA4F-9035B38F3AE5}" type="slidenum">
              <a:rPr lang="en-US" smtClean="0"/>
              <a:t>2</a:t>
            </a:fld>
            <a:endParaRPr lang="en-US"/>
          </a:p>
        </p:txBody>
      </p:sp>
    </p:spTree>
    <p:extLst>
      <p:ext uri="{BB962C8B-B14F-4D97-AF65-F5344CB8AC3E}">
        <p14:creationId xmlns:p14="http://schemas.microsoft.com/office/powerpoint/2010/main" val="13621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9428"/>
          </a:xfrm>
        </p:spPr>
        <p:txBody>
          <a:bodyPr>
            <a:normAutofit fontScale="90000"/>
          </a:bodyPr>
          <a:lstStyle/>
          <a:p>
            <a:r>
              <a:rPr lang="en-US" sz="4000" b="1" dirty="0" smtClean="0">
                <a:solidFill>
                  <a:schemeClr val="tx2"/>
                </a:solidFill>
              </a:rPr>
              <a:t>What’s the goal here?</a:t>
            </a:r>
            <a:endParaRPr lang="en-US" sz="4000" b="1" dirty="0">
              <a:solidFill>
                <a:schemeClr val="tx2"/>
              </a:solidFill>
            </a:endParaRPr>
          </a:p>
        </p:txBody>
      </p:sp>
      <p:sp>
        <p:nvSpPr>
          <p:cNvPr id="3" name="Content Placeholder 2"/>
          <p:cNvSpPr>
            <a:spLocks noGrp="1"/>
          </p:cNvSpPr>
          <p:nvPr>
            <p:ph idx="1"/>
          </p:nvPr>
        </p:nvSpPr>
        <p:spPr>
          <a:xfrm>
            <a:off x="457200" y="855407"/>
            <a:ext cx="8229600" cy="3739216"/>
          </a:xfrm>
        </p:spPr>
        <p:txBody>
          <a:bodyPr>
            <a:normAutofit fontScale="85000" lnSpcReduction="10000"/>
          </a:bodyPr>
          <a:lstStyle/>
          <a:p>
            <a:pPr marL="0" indent="0" defTabSz="914400">
              <a:spcBef>
                <a:spcPts val="0"/>
              </a:spcBef>
              <a:buNone/>
            </a:pPr>
            <a:r>
              <a:rPr lang="en-US" dirty="0"/>
              <a:t>W</a:t>
            </a:r>
            <a:r>
              <a:rPr lang="en-US" dirty="0" smtClean="0"/>
              <a:t>hat’s </a:t>
            </a:r>
            <a:r>
              <a:rPr lang="en-US" dirty="0"/>
              <a:t>the problem we’re trying to solve? </a:t>
            </a:r>
            <a:endParaRPr lang="en-US" dirty="0" smtClean="0"/>
          </a:p>
          <a:p>
            <a:pPr defTabSz="914400">
              <a:spcBef>
                <a:spcPts val="0"/>
              </a:spcBef>
            </a:pPr>
            <a:r>
              <a:rPr lang="en-US" dirty="0" smtClean="0"/>
              <a:t>Resiliency </a:t>
            </a:r>
            <a:r>
              <a:rPr lang="en-US" dirty="0"/>
              <a:t>and reliability for </a:t>
            </a:r>
            <a:r>
              <a:rPr lang="en-US" u="sng" dirty="0"/>
              <a:t>generation</a:t>
            </a:r>
            <a:r>
              <a:rPr lang="en-US" dirty="0"/>
              <a:t> is different from </a:t>
            </a:r>
            <a:r>
              <a:rPr lang="en-US" u="sng" dirty="0"/>
              <a:t>the grid </a:t>
            </a:r>
            <a:r>
              <a:rPr lang="en-US" dirty="0"/>
              <a:t>is different from resiliency and reliability from </a:t>
            </a:r>
            <a:r>
              <a:rPr lang="en-US" u="sng" dirty="0"/>
              <a:t>customers</a:t>
            </a:r>
            <a:r>
              <a:rPr lang="en-US" dirty="0"/>
              <a:t>’ perspective</a:t>
            </a:r>
            <a:r>
              <a:rPr lang="en-US" dirty="0" smtClean="0"/>
              <a:t>.</a:t>
            </a:r>
          </a:p>
          <a:p>
            <a:pPr defTabSz="914400">
              <a:spcBef>
                <a:spcPts val="0"/>
              </a:spcBef>
            </a:pPr>
            <a:r>
              <a:rPr lang="en-US" dirty="0" smtClean="0"/>
              <a:t>95+% of customer outages come from T&amp;D failures, not from generation shortages or fuel shortages</a:t>
            </a:r>
          </a:p>
          <a:p>
            <a:pPr defTabSz="914400">
              <a:spcBef>
                <a:spcPts val="0"/>
              </a:spcBef>
            </a:pPr>
            <a:r>
              <a:rPr lang="en-US" dirty="0"/>
              <a:t>W</a:t>
            </a:r>
            <a:r>
              <a:rPr lang="en-US" dirty="0" smtClean="0"/>
              <a:t>e can buy a lot of T&amp;D improvements and coal miner direct economic support for the $ billions it would cost to subsidize uneconomic coal and nuclear plants</a:t>
            </a:r>
            <a:r>
              <a:rPr lang="mr-IN"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091F773C-FF19-D34C-BA4F-9035B38F3AE5}" type="slidenum">
              <a:rPr lang="en-US" smtClean="0"/>
              <a:t>3</a:t>
            </a:fld>
            <a:endParaRPr lang="en-US"/>
          </a:p>
        </p:txBody>
      </p:sp>
    </p:spTree>
    <p:extLst>
      <p:ext uri="{BB962C8B-B14F-4D97-AF65-F5344CB8AC3E}">
        <p14:creationId xmlns:p14="http://schemas.microsoft.com/office/powerpoint/2010/main" val="19288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821"/>
          </a:xfrm>
        </p:spPr>
        <p:txBody>
          <a:bodyPr>
            <a:normAutofit fontScale="90000"/>
          </a:bodyPr>
          <a:lstStyle/>
          <a:p>
            <a:r>
              <a:rPr lang="en-US" sz="3600" b="1" dirty="0" smtClean="0">
                <a:solidFill>
                  <a:srgbClr val="1F497D"/>
                </a:solidFill>
              </a:rPr>
              <a:t>Coal, nuclear, reliability &amp; resiliency</a:t>
            </a:r>
            <a:endParaRPr lang="en-US" sz="3600" b="1" dirty="0">
              <a:solidFill>
                <a:srgbClr val="1F497D"/>
              </a:solidFill>
            </a:endParaRPr>
          </a:p>
        </p:txBody>
      </p:sp>
      <p:sp>
        <p:nvSpPr>
          <p:cNvPr id="3" name="Content Placeholder 2"/>
          <p:cNvSpPr>
            <a:spLocks noGrp="1"/>
          </p:cNvSpPr>
          <p:nvPr>
            <p:ph sz="half" idx="1"/>
          </p:nvPr>
        </p:nvSpPr>
        <p:spPr>
          <a:xfrm>
            <a:off x="457200" y="1351280"/>
            <a:ext cx="4038600" cy="3243343"/>
          </a:xfrm>
        </p:spPr>
        <p:txBody>
          <a:bodyPr>
            <a:normAutofit fontScale="85000" lnSpcReduction="20000"/>
          </a:bodyPr>
          <a:lstStyle/>
          <a:p>
            <a:pPr marL="0" indent="0" algn="ctr">
              <a:buNone/>
            </a:pPr>
            <a:r>
              <a:rPr lang="en-US" b="1" dirty="0" smtClean="0">
                <a:solidFill>
                  <a:srgbClr val="1F497D"/>
                </a:solidFill>
              </a:rPr>
              <a:t>Reliability</a:t>
            </a:r>
            <a:r>
              <a:rPr lang="en-US" dirty="0" smtClean="0"/>
              <a:t> </a:t>
            </a:r>
            <a:endParaRPr lang="en-US" dirty="0"/>
          </a:p>
          <a:p>
            <a:r>
              <a:rPr lang="en-US" dirty="0"/>
              <a:t>F</a:t>
            </a:r>
            <a:r>
              <a:rPr lang="en-US" dirty="0" smtClean="0"/>
              <a:t>requency response (some)</a:t>
            </a:r>
          </a:p>
          <a:p>
            <a:r>
              <a:rPr lang="en-US" dirty="0" smtClean="0"/>
              <a:t>Voltage control</a:t>
            </a:r>
          </a:p>
          <a:p>
            <a:r>
              <a:rPr lang="en-US" dirty="0" smtClean="0"/>
              <a:t>Regulation (some)</a:t>
            </a:r>
          </a:p>
          <a:p>
            <a:r>
              <a:rPr lang="en-US" dirty="0" smtClean="0"/>
              <a:t>Load-following (coal </a:t>
            </a:r>
            <a:r>
              <a:rPr lang="mr-IN" dirty="0" smtClean="0"/>
              <a:t>–</a:t>
            </a:r>
            <a:r>
              <a:rPr lang="en-US" dirty="0" smtClean="0"/>
              <a:t> some)</a:t>
            </a:r>
          </a:p>
          <a:p>
            <a:pPr marL="0" indent="0">
              <a:buNone/>
            </a:pPr>
            <a:r>
              <a:rPr lang="en-US" dirty="0" smtClean="0"/>
              <a:t>NOT SO MUCH </a:t>
            </a:r>
            <a:r>
              <a:rPr lang="mr-IN" dirty="0" smtClean="0"/>
              <a:t>–</a:t>
            </a:r>
            <a:r>
              <a:rPr lang="en-US" dirty="0" smtClean="0"/>
              <a:t> fast-cycling, fast-ramp, low minimum-load, contingency reserve</a:t>
            </a:r>
          </a:p>
          <a:p>
            <a:pPr marL="0" indent="0">
              <a:buNone/>
            </a:pPr>
            <a:endParaRPr lang="en-US" dirty="0" smtClean="0"/>
          </a:p>
          <a:p>
            <a:pPr marL="0" indent="0">
              <a:buNone/>
            </a:pPr>
            <a:endParaRPr lang="en-US" dirty="0" smtClean="0"/>
          </a:p>
          <a:p>
            <a:endParaRPr lang="en-US" dirty="0"/>
          </a:p>
        </p:txBody>
      </p:sp>
      <p:sp>
        <p:nvSpPr>
          <p:cNvPr id="5" name="Content Placeholder 4"/>
          <p:cNvSpPr>
            <a:spLocks noGrp="1"/>
          </p:cNvSpPr>
          <p:nvPr>
            <p:ph sz="half" idx="2"/>
          </p:nvPr>
        </p:nvSpPr>
        <p:spPr>
          <a:xfrm>
            <a:off x="4648200" y="1351280"/>
            <a:ext cx="4038600" cy="3243343"/>
          </a:xfrm>
        </p:spPr>
        <p:txBody>
          <a:bodyPr>
            <a:normAutofit fontScale="85000" lnSpcReduction="20000"/>
          </a:bodyPr>
          <a:lstStyle/>
          <a:p>
            <a:pPr marL="0" indent="0" algn="ctr">
              <a:buNone/>
            </a:pPr>
            <a:r>
              <a:rPr lang="en-US" b="1" dirty="0">
                <a:solidFill>
                  <a:srgbClr val="1F497D"/>
                </a:solidFill>
              </a:rPr>
              <a:t>Resiliency</a:t>
            </a:r>
            <a:r>
              <a:rPr lang="en-US" dirty="0"/>
              <a:t> </a:t>
            </a:r>
          </a:p>
          <a:p>
            <a:r>
              <a:rPr lang="en-US" dirty="0"/>
              <a:t>F</a:t>
            </a:r>
            <a:r>
              <a:rPr lang="en-US" dirty="0" smtClean="0"/>
              <a:t>uel diversity</a:t>
            </a:r>
          </a:p>
          <a:p>
            <a:r>
              <a:rPr lang="en-US" dirty="0" smtClean="0"/>
              <a:t>Fuel assurance (on-site)</a:t>
            </a:r>
          </a:p>
          <a:p>
            <a:endParaRPr lang="en-US" dirty="0"/>
          </a:p>
          <a:p>
            <a:pPr marL="0" indent="0">
              <a:buNone/>
            </a:pPr>
            <a:endParaRPr lang="en-US" dirty="0" smtClean="0"/>
          </a:p>
          <a:p>
            <a:pPr marL="0" indent="0">
              <a:buNone/>
            </a:pPr>
            <a:r>
              <a:rPr lang="en-US" dirty="0" smtClean="0"/>
              <a:t>NOT </a:t>
            </a:r>
            <a:r>
              <a:rPr lang="mr-IN" dirty="0" smtClean="0"/>
              <a:t>–</a:t>
            </a:r>
            <a:r>
              <a:rPr lang="en-US" dirty="0" smtClean="0"/>
              <a:t> black-start, distributed, or T&amp;D-improving, and may be vulnerable to T&amp;D, weather and climate problems</a:t>
            </a:r>
            <a:endParaRPr lang="en-US" dirty="0"/>
          </a:p>
        </p:txBody>
      </p:sp>
      <p:sp>
        <p:nvSpPr>
          <p:cNvPr id="4" name="Slide Number Placeholder 3"/>
          <p:cNvSpPr>
            <a:spLocks noGrp="1"/>
          </p:cNvSpPr>
          <p:nvPr>
            <p:ph type="sldNum" sz="quarter" idx="12"/>
          </p:nvPr>
        </p:nvSpPr>
        <p:spPr/>
        <p:txBody>
          <a:bodyPr/>
          <a:lstStyle/>
          <a:p>
            <a:fld id="{091F773C-FF19-D34C-BA4F-9035B38F3AE5}" type="slidenum">
              <a:rPr lang="en-US" smtClean="0"/>
              <a:t>4</a:t>
            </a:fld>
            <a:endParaRPr lang="en-US"/>
          </a:p>
        </p:txBody>
      </p:sp>
      <p:sp>
        <p:nvSpPr>
          <p:cNvPr id="6" name="TextBox 5"/>
          <p:cNvSpPr txBox="1"/>
          <p:nvPr/>
        </p:nvSpPr>
        <p:spPr>
          <a:xfrm>
            <a:off x="345440" y="858837"/>
            <a:ext cx="8681720" cy="492443"/>
          </a:xfrm>
          <a:prstGeom prst="rect">
            <a:avLst/>
          </a:prstGeom>
          <a:noFill/>
        </p:spPr>
        <p:txBody>
          <a:bodyPr wrap="square" rtlCol="0">
            <a:spAutoFit/>
          </a:bodyPr>
          <a:lstStyle/>
          <a:p>
            <a:r>
              <a:rPr lang="en-US" sz="2600" b="1" dirty="0" smtClean="0">
                <a:solidFill>
                  <a:srgbClr val="FF0000"/>
                </a:solidFill>
              </a:rPr>
              <a:t>IF</a:t>
            </a:r>
            <a:r>
              <a:rPr lang="en-US" sz="2600" dirty="0" smtClean="0"/>
              <a:t> coal and nuclear plants are on-line, then they can help with:</a:t>
            </a:r>
            <a:endParaRPr lang="en-US" sz="2600" dirty="0"/>
          </a:p>
        </p:txBody>
      </p:sp>
    </p:spTree>
    <p:extLst>
      <p:ext uri="{BB962C8B-B14F-4D97-AF65-F5344CB8AC3E}">
        <p14:creationId xmlns:p14="http://schemas.microsoft.com/office/powerpoint/2010/main" val="37493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106"/>
            <a:ext cx="8229600" cy="627305"/>
          </a:xfrm>
        </p:spPr>
        <p:txBody>
          <a:bodyPr>
            <a:normAutofit fontScale="90000"/>
          </a:bodyPr>
          <a:lstStyle/>
          <a:p>
            <a:r>
              <a:rPr lang="en-US" sz="3200" b="1" dirty="0" smtClean="0">
                <a:solidFill>
                  <a:schemeClr val="tx2"/>
                </a:solidFill>
              </a:rPr>
              <a:t/>
            </a:r>
            <a:br>
              <a:rPr lang="en-US" sz="3200" b="1" dirty="0" smtClean="0">
                <a:solidFill>
                  <a:schemeClr val="tx2"/>
                </a:solidFill>
              </a:rPr>
            </a:br>
            <a:r>
              <a:rPr lang="en-US" sz="3200" b="1" dirty="0" smtClean="0">
                <a:solidFill>
                  <a:schemeClr val="tx2"/>
                </a:solidFill>
              </a:rPr>
              <a:t>How </a:t>
            </a:r>
            <a:r>
              <a:rPr lang="en-US" sz="3200" b="1" dirty="0" smtClean="0">
                <a:solidFill>
                  <a:schemeClr val="tx2"/>
                </a:solidFill>
              </a:rPr>
              <a:t>to improve resiliency </a:t>
            </a:r>
            <a:endParaRPr lang="en-US" sz="3200" b="1" dirty="0">
              <a:solidFill>
                <a:schemeClr val="tx2"/>
              </a:solidFill>
            </a:endParaRPr>
          </a:p>
        </p:txBody>
      </p:sp>
      <p:sp>
        <p:nvSpPr>
          <p:cNvPr id="3" name="Content Placeholder 2"/>
          <p:cNvSpPr>
            <a:spLocks noGrp="1"/>
          </p:cNvSpPr>
          <p:nvPr>
            <p:ph idx="1"/>
          </p:nvPr>
        </p:nvSpPr>
        <p:spPr>
          <a:xfrm>
            <a:off x="106680" y="645119"/>
            <a:ext cx="8930640" cy="3849830"/>
          </a:xfrm>
        </p:spPr>
        <p:txBody>
          <a:bodyPr>
            <a:noAutofit/>
          </a:bodyPr>
          <a:lstStyle/>
          <a:p>
            <a:pPr defTabSz="914400">
              <a:spcBef>
                <a:spcPts val="0"/>
              </a:spcBef>
            </a:pPr>
            <a:r>
              <a:rPr lang="en-US" sz="2400" dirty="0" smtClean="0"/>
              <a:t>Design for multiple hazards </a:t>
            </a:r>
            <a:r>
              <a:rPr lang="mr-IN" sz="2400" dirty="0" smtClean="0"/>
              <a:t>–</a:t>
            </a:r>
            <a:r>
              <a:rPr lang="en-US" sz="2400" dirty="0" smtClean="0"/>
              <a:t> earthquakes, ice storms, heat waves, lightning, blizzards, cyber attack, physical attack, EMP/GMD, </a:t>
            </a:r>
            <a:r>
              <a:rPr lang="mr-IN" sz="2400" dirty="0" smtClean="0"/>
              <a:t>…</a:t>
            </a:r>
            <a:endParaRPr lang="en-US" sz="2400" dirty="0" smtClean="0"/>
          </a:p>
          <a:p>
            <a:pPr defTabSz="914400">
              <a:spcBef>
                <a:spcPts val="0"/>
              </a:spcBef>
            </a:pPr>
            <a:r>
              <a:rPr lang="en-US" sz="2400" dirty="0" smtClean="0"/>
              <a:t>Good preparation and resiliency practices (vegetation management, mutual aid, spares, restoration &amp; recovery process plans &amp; practice)</a:t>
            </a:r>
          </a:p>
          <a:p>
            <a:pPr defTabSz="914400">
              <a:spcBef>
                <a:spcPts val="0"/>
              </a:spcBef>
            </a:pPr>
            <a:r>
              <a:rPr lang="en-US" sz="2400" dirty="0" smtClean="0"/>
              <a:t>Better, diverse design and components</a:t>
            </a:r>
          </a:p>
          <a:p>
            <a:pPr lvl="1" defTabSz="914400">
              <a:spcBef>
                <a:spcPts val="0"/>
              </a:spcBef>
            </a:pPr>
            <a:r>
              <a:rPr lang="en-US" sz="2400" dirty="0" smtClean="0"/>
              <a:t>Diverse assets</a:t>
            </a:r>
          </a:p>
          <a:p>
            <a:pPr lvl="1" defTabSz="914400">
              <a:spcBef>
                <a:spcPts val="0"/>
              </a:spcBef>
            </a:pPr>
            <a:r>
              <a:rPr lang="en-US" sz="2400" dirty="0" smtClean="0"/>
              <a:t>Smart grid, sensors, automation, analytics</a:t>
            </a:r>
          </a:p>
          <a:p>
            <a:pPr lvl="1" defTabSz="914400">
              <a:spcBef>
                <a:spcPts val="0"/>
              </a:spcBef>
            </a:pPr>
            <a:r>
              <a:rPr lang="en-US" sz="2400" dirty="0" smtClean="0"/>
              <a:t>Distributed assets (DG, DR, CHP, storage, renewables)</a:t>
            </a:r>
          </a:p>
          <a:p>
            <a:pPr lvl="1" defTabSz="914400">
              <a:spcBef>
                <a:spcPts val="0"/>
              </a:spcBef>
            </a:pPr>
            <a:r>
              <a:rPr lang="en-US" sz="2400" dirty="0" smtClean="0"/>
              <a:t>Design system for graceful failure</a:t>
            </a:r>
          </a:p>
          <a:p>
            <a:pPr lvl="1" defTabSz="914400">
              <a:spcBef>
                <a:spcPts val="0"/>
              </a:spcBef>
            </a:pPr>
            <a:r>
              <a:rPr lang="en-US" sz="2400" dirty="0" smtClean="0"/>
              <a:t>Energy efficiency for customer assets</a:t>
            </a:r>
          </a:p>
        </p:txBody>
      </p:sp>
      <p:sp>
        <p:nvSpPr>
          <p:cNvPr id="4" name="Slide Number Placeholder 3"/>
          <p:cNvSpPr>
            <a:spLocks noGrp="1"/>
          </p:cNvSpPr>
          <p:nvPr>
            <p:ph type="sldNum" sz="quarter" idx="12"/>
          </p:nvPr>
        </p:nvSpPr>
        <p:spPr/>
        <p:txBody>
          <a:bodyPr/>
          <a:lstStyle/>
          <a:p>
            <a:fld id="{091F773C-FF19-D34C-BA4F-9035B38F3AE5}" type="slidenum">
              <a:rPr lang="en-US" smtClean="0"/>
              <a:t>5</a:t>
            </a:fld>
            <a:endParaRPr lang="en-US"/>
          </a:p>
        </p:txBody>
      </p:sp>
    </p:spTree>
    <p:extLst>
      <p:ext uri="{BB962C8B-B14F-4D97-AF65-F5344CB8AC3E}">
        <p14:creationId xmlns:p14="http://schemas.microsoft.com/office/powerpoint/2010/main" val="35448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4570"/>
          </a:xfrm>
        </p:spPr>
        <p:txBody>
          <a:bodyPr>
            <a:noAutofit/>
          </a:bodyPr>
          <a:lstStyle/>
          <a:p>
            <a:r>
              <a:rPr lang="en-US" sz="3600" b="1" dirty="0" smtClean="0">
                <a:solidFill>
                  <a:schemeClr val="tx2"/>
                </a:solidFill>
              </a:rPr>
              <a:t>Inertia</a:t>
            </a:r>
            <a:endParaRPr lang="en-US" sz="3600" b="1" dirty="0">
              <a:solidFill>
                <a:schemeClr val="tx2"/>
              </a:solidFill>
            </a:endParaRPr>
          </a:p>
        </p:txBody>
      </p:sp>
      <p:sp>
        <p:nvSpPr>
          <p:cNvPr id="3" name="Content Placeholder 2"/>
          <p:cNvSpPr>
            <a:spLocks noGrp="1"/>
          </p:cNvSpPr>
          <p:nvPr>
            <p:ph idx="1"/>
          </p:nvPr>
        </p:nvSpPr>
        <p:spPr>
          <a:xfrm>
            <a:off x="457200" y="700549"/>
            <a:ext cx="8382000" cy="4099560"/>
          </a:xfrm>
        </p:spPr>
        <p:txBody>
          <a:bodyPr>
            <a:normAutofit fontScale="62500" lnSpcReduction="20000"/>
          </a:bodyPr>
          <a:lstStyle/>
          <a:p>
            <a:pPr marL="0" indent="0">
              <a:buNone/>
            </a:pPr>
            <a:r>
              <a:rPr lang="en-US" sz="4500" dirty="0" smtClean="0"/>
              <a:t>We need inertia for frequency response, not for its own sake.</a:t>
            </a:r>
          </a:p>
          <a:p>
            <a:pPr lvl="1"/>
            <a:r>
              <a:rPr lang="en-US" sz="4300" dirty="0" smtClean="0"/>
              <a:t>Rotating mass-based inertia (as from coal, nuclear, </a:t>
            </a:r>
            <a:r>
              <a:rPr lang="en-US" sz="4300" dirty="0" err="1" smtClean="0"/>
              <a:t>nat</a:t>
            </a:r>
            <a:r>
              <a:rPr lang="en-US" sz="4300" dirty="0" smtClean="0"/>
              <a:t> gas) works </a:t>
            </a:r>
            <a:r>
              <a:rPr lang="mr-IN" sz="4300" dirty="0" smtClean="0"/>
              <a:t>–</a:t>
            </a:r>
            <a:r>
              <a:rPr lang="en-US" sz="4300" dirty="0" smtClean="0"/>
              <a:t> but those plants not always on-line</a:t>
            </a:r>
          </a:p>
          <a:p>
            <a:pPr lvl="1"/>
            <a:r>
              <a:rPr lang="en-US" sz="4300" dirty="0" smtClean="0"/>
              <a:t>Electronically-coupled inertia (as from wind and solar) works within a narrow (planned) performance range</a:t>
            </a:r>
          </a:p>
          <a:p>
            <a:pPr lvl="1"/>
            <a:r>
              <a:rPr lang="en-US" sz="4300" dirty="0" smtClean="0"/>
              <a:t>Storage &amp; DR can provide large, precise, fast primary and secondary frequency response at lower capital, ops and carbon costs than coal or nuclear </a:t>
            </a:r>
          </a:p>
          <a:p>
            <a:pPr marL="57150" indent="0">
              <a:buNone/>
            </a:pPr>
            <a:endParaRPr lang="en-US" dirty="0"/>
          </a:p>
        </p:txBody>
      </p:sp>
      <p:sp>
        <p:nvSpPr>
          <p:cNvPr id="4" name="Slide Number Placeholder 3"/>
          <p:cNvSpPr>
            <a:spLocks noGrp="1"/>
          </p:cNvSpPr>
          <p:nvPr>
            <p:ph type="sldNum" sz="quarter" idx="12"/>
          </p:nvPr>
        </p:nvSpPr>
        <p:spPr/>
        <p:txBody>
          <a:bodyPr/>
          <a:lstStyle/>
          <a:p>
            <a:fld id="{091F773C-FF19-D34C-BA4F-9035B38F3AE5}" type="slidenum">
              <a:rPr lang="en-US" smtClean="0"/>
              <a:t>6</a:t>
            </a:fld>
            <a:endParaRPr lang="en-US"/>
          </a:p>
        </p:txBody>
      </p:sp>
    </p:spTree>
    <p:extLst>
      <p:ext uri="{BB962C8B-B14F-4D97-AF65-F5344CB8AC3E}">
        <p14:creationId xmlns:p14="http://schemas.microsoft.com/office/powerpoint/2010/main" val="9428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27141"/>
          </a:xfrm>
        </p:spPr>
        <p:txBody>
          <a:bodyPr>
            <a:noAutofit/>
          </a:bodyPr>
          <a:lstStyle/>
          <a:p>
            <a:r>
              <a:rPr lang="en-US" sz="3600" b="1" dirty="0" smtClean="0">
                <a:solidFill>
                  <a:schemeClr val="tx2"/>
                </a:solidFill>
              </a:rPr>
              <a:t>More to do on essential R&amp;R services</a:t>
            </a:r>
            <a:endParaRPr lang="en-US" sz="3600" b="1" dirty="0">
              <a:solidFill>
                <a:schemeClr val="tx2"/>
              </a:solidFill>
            </a:endParaRPr>
          </a:p>
        </p:txBody>
      </p:sp>
      <p:sp>
        <p:nvSpPr>
          <p:cNvPr id="3" name="Content Placeholder 2"/>
          <p:cNvSpPr>
            <a:spLocks noGrp="1"/>
          </p:cNvSpPr>
          <p:nvPr>
            <p:ph idx="1"/>
          </p:nvPr>
        </p:nvSpPr>
        <p:spPr>
          <a:xfrm>
            <a:off x="457200" y="833120"/>
            <a:ext cx="8229600" cy="3761503"/>
          </a:xfrm>
        </p:spPr>
        <p:txBody>
          <a:bodyPr>
            <a:normAutofit fontScale="92500" lnSpcReduction="20000"/>
          </a:bodyPr>
          <a:lstStyle/>
          <a:p>
            <a:r>
              <a:rPr lang="en-US" sz="2800" dirty="0"/>
              <a:t>Study the merits </a:t>
            </a:r>
            <a:r>
              <a:rPr lang="en-US" sz="2800" dirty="0" smtClean="0"/>
              <a:t>of and </a:t>
            </a:r>
            <a:r>
              <a:rPr lang="en-US" sz="2800" dirty="0"/>
              <a:t>need for different types of </a:t>
            </a:r>
            <a:r>
              <a:rPr lang="en-US" sz="2800" dirty="0" smtClean="0"/>
              <a:t>frequency response (FR) </a:t>
            </a:r>
            <a:r>
              <a:rPr lang="en-US" sz="2800" dirty="0"/>
              <a:t>provision and how much we actually need to manage a fast, modern </a:t>
            </a:r>
            <a:r>
              <a:rPr lang="en-US" sz="2800" dirty="0" smtClean="0"/>
              <a:t>grid</a:t>
            </a:r>
          </a:p>
          <a:p>
            <a:r>
              <a:rPr lang="en-US" sz="2800" dirty="0" smtClean="0"/>
              <a:t>Identify, define metrics, productize &amp; compensate FR </a:t>
            </a:r>
            <a:r>
              <a:rPr lang="en-US" sz="2800" dirty="0"/>
              <a:t>and </a:t>
            </a:r>
            <a:r>
              <a:rPr lang="en-US" sz="2800" dirty="0" smtClean="0"/>
              <a:t>other essential reliability &amp; resiliency </a:t>
            </a:r>
            <a:r>
              <a:rPr lang="en-US" sz="2800" dirty="0"/>
              <a:t>services </a:t>
            </a:r>
            <a:r>
              <a:rPr lang="en-US" sz="2800" dirty="0" smtClean="0"/>
              <a:t>on a technology-neutral basis</a:t>
            </a:r>
          </a:p>
          <a:p>
            <a:r>
              <a:rPr lang="en-US" sz="2800" dirty="0" smtClean="0"/>
              <a:t>Some essential R&amp;R services can be requirements </a:t>
            </a:r>
            <a:r>
              <a:rPr lang="en-US" sz="2800" dirty="0"/>
              <a:t>of grid interconnection &amp; </a:t>
            </a:r>
            <a:r>
              <a:rPr lang="en-US" sz="2800" dirty="0" smtClean="0"/>
              <a:t>participation</a:t>
            </a:r>
          </a:p>
          <a:p>
            <a:r>
              <a:rPr lang="en-US" sz="2800" dirty="0" smtClean="0"/>
              <a:t>Not all essential R&amp;R services need to be market-competed</a:t>
            </a:r>
            <a:endParaRPr lang="en-US" sz="2800" dirty="0"/>
          </a:p>
        </p:txBody>
      </p:sp>
      <p:sp>
        <p:nvSpPr>
          <p:cNvPr id="4" name="Slide Number Placeholder 3"/>
          <p:cNvSpPr>
            <a:spLocks noGrp="1"/>
          </p:cNvSpPr>
          <p:nvPr>
            <p:ph type="sldNum" sz="quarter" idx="12"/>
          </p:nvPr>
        </p:nvSpPr>
        <p:spPr/>
        <p:txBody>
          <a:bodyPr/>
          <a:lstStyle/>
          <a:p>
            <a:fld id="{091F773C-FF19-D34C-BA4F-9035B38F3AE5}" type="slidenum">
              <a:rPr lang="en-US" smtClean="0"/>
              <a:t>7</a:t>
            </a:fld>
            <a:endParaRPr lang="en-US"/>
          </a:p>
        </p:txBody>
      </p:sp>
    </p:spTree>
    <p:extLst>
      <p:ext uri="{BB962C8B-B14F-4D97-AF65-F5344CB8AC3E}">
        <p14:creationId xmlns:p14="http://schemas.microsoft.com/office/powerpoint/2010/main" val="304315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979"/>
            <a:ext cx="8229600" cy="464581"/>
          </a:xfrm>
        </p:spPr>
        <p:txBody>
          <a:bodyPr>
            <a:normAutofit fontScale="90000"/>
          </a:bodyPr>
          <a:lstStyle/>
          <a:p>
            <a:endParaRPr lang="en-US"/>
          </a:p>
        </p:txBody>
      </p:sp>
      <p:sp>
        <p:nvSpPr>
          <p:cNvPr id="8" name="Content Placeholder 7"/>
          <p:cNvSpPr>
            <a:spLocks noGrp="1"/>
          </p:cNvSpPr>
          <p:nvPr>
            <p:ph idx="1"/>
          </p:nvPr>
        </p:nvSpPr>
        <p:spPr>
          <a:xfrm>
            <a:off x="457200" y="772160"/>
            <a:ext cx="8229600" cy="382246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solidFill>
                <a:schemeClr val="tx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solidFill>
                  <a:schemeClr val="tx2"/>
                </a:solidFill>
              </a:rPr>
              <a:t>Past power plant retirements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4400" b="1" dirty="0" smtClean="0">
                <a:solidFill>
                  <a:schemeClr val="tx2"/>
                </a:solidFill>
              </a:rPr>
              <a:t>(a reminder)</a:t>
            </a:r>
            <a:endParaRPr lang="en-US" sz="4400" b="1" dirty="0">
              <a:solidFill>
                <a:schemeClr val="tx2"/>
              </a:solidFill>
            </a:endParaRPr>
          </a:p>
        </p:txBody>
      </p:sp>
      <p:sp>
        <p:nvSpPr>
          <p:cNvPr id="4" name="Slide Number Placeholder 3"/>
          <p:cNvSpPr>
            <a:spLocks noGrp="1"/>
          </p:cNvSpPr>
          <p:nvPr>
            <p:ph type="sldNum" sz="quarter" idx="12"/>
          </p:nvPr>
        </p:nvSpPr>
        <p:spPr/>
        <p:txBody>
          <a:bodyPr/>
          <a:lstStyle/>
          <a:p>
            <a:fld id="{091F773C-FF19-D34C-BA4F-9035B38F3AE5}" type="slidenum">
              <a:rPr lang="en-US" smtClean="0"/>
              <a:t>8</a:t>
            </a:fld>
            <a:endParaRPr lang="en-US"/>
          </a:p>
        </p:txBody>
      </p:sp>
    </p:spTree>
    <p:extLst>
      <p:ext uri="{BB962C8B-B14F-4D97-AF65-F5344CB8AC3E}">
        <p14:creationId xmlns:p14="http://schemas.microsoft.com/office/powerpoint/2010/main" val="2207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8261"/>
          </a:xfrm>
        </p:spPr>
        <p:txBody>
          <a:bodyPr>
            <a:normAutofit fontScale="90000"/>
          </a:bodyPr>
          <a:lstStyle/>
          <a:p>
            <a:r>
              <a:rPr lang="en-US" sz="4000" b="1" dirty="0" smtClean="0">
                <a:solidFill>
                  <a:schemeClr val="tx2"/>
                </a:solidFill>
              </a:rPr>
              <a:t>More definitions</a:t>
            </a:r>
            <a:endParaRPr lang="en-US" sz="4000" b="1" dirty="0">
              <a:solidFill>
                <a:schemeClr val="tx2"/>
              </a:solidFill>
            </a:endParaRPr>
          </a:p>
        </p:txBody>
      </p:sp>
      <p:sp>
        <p:nvSpPr>
          <p:cNvPr id="3" name="Content Placeholder 2"/>
          <p:cNvSpPr>
            <a:spLocks noGrp="1"/>
          </p:cNvSpPr>
          <p:nvPr>
            <p:ph idx="1"/>
          </p:nvPr>
        </p:nvSpPr>
        <p:spPr>
          <a:xfrm>
            <a:off x="457200" y="904241"/>
            <a:ext cx="8229600" cy="3281680"/>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Baseload generation </a:t>
            </a:r>
            <a:r>
              <a:rPr lang="mr-IN" dirty="0" smtClean="0"/>
              <a:t>–</a:t>
            </a:r>
            <a:r>
              <a:rPr lang="en-US" dirty="0" smtClean="0"/>
              <a:t> it’s an operational pattern (run with limited ramping for a long stretch), not a class of generators (coal, nuclear, natural gas steam).</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Premature retirements </a:t>
            </a:r>
            <a:r>
              <a:rPr lang="mr-IN" dirty="0" smtClean="0"/>
              <a:t>–</a:t>
            </a:r>
            <a:r>
              <a:rPr lang="en-US" dirty="0" smtClean="0"/>
              <a:t> no such thing.  Premature is in the eye of the beholder</a:t>
            </a:r>
            <a:r>
              <a:rPr lang="mr-IN" dirty="0" smtClean="0"/>
              <a:t>…</a:t>
            </a:r>
            <a:r>
              <a:rPr lang="en-US" dirty="0" smtClean="0"/>
              <a:t>.</a:t>
            </a:r>
            <a:endParaRPr lang="en-US" dirty="0"/>
          </a:p>
        </p:txBody>
      </p:sp>
      <p:sp>
        <p:nvSpPr>
          <p:cNvPr id="4" name="Slide Number Placeholder 3"/>
          <p:cNvSpPr>
            <a:spLocks noGrp="1"/>
          </p:cNvSpPr>
          <p:nvPr>
            <p:ph type="sldNum" sz="quarter" idx="12"/>
          </p:nvPr>
        </p:nvSpPr>
        <p:spPr/>
        <p:txBody>
          <a:bodyPr/>
          <a:lstStyle/>
          <a:p>
            <a:fld id="{091F773C-FF19-D34C-BA4F-9035B38F3AE5}" type="slidenum">
              <a:rPr lang="en-US" smtClean="0"/>
              <a:t>9</a:t>
            </a:fld>
            <a:endParaRPr lang="en-US"/>
          </a:p>
        </p:txBody>
      </p:sp>
    </p:spTree>
    <p:extLst>
      <p:ext uri="{BB962C8B-B14F-4D97-AF65-F5344CB8AC3E}">
        <p14:creationId xmlns:p14="http://schemas.microsoft.com/office/powerpoint/2010/main" val="16076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TotalTime>
  <Words>985</Words>
  <Application>Microsoft Macintosh PowerPoint</Application>
  <PresentationFormat>On-screen Show (16:9)</PresentationFormat>
  <Paragraphs>114</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Mangal</vt:lpstr>
      <vt:lpstr>Office Theme</vt:lpstr>
      <vt:lpstr>Grid reliability &amp; resilience, baseload generation &amp; the DOE Staff Reliability Study</vt:lpstr>
      <vt:lpstr>Definitions</vt:lpstr>
      <vt:lpstr>What’s the goal here?</vt:lpstr>
      <vt:lpstr>Coal, nuclear, reliability &amp; resiliency</vt:lpstr>
      <vt:lpstr> How to improve resiliency </vt:lpstr>
      <vt:lpstr>Inertia</vt:lpstr>
      <vt:lpstr>More to do on essential R&amp;R services</vt:lpstr>
      <vt:lpstr>PowerPoint Presentation</vt:lpstr>
      <vt:lpstr>More definitions</vt:lpstr>
      <vt:lpstr>Causes of past coal &amp; nuclear retirements</vt:lpstr>
      <vt:lpstr>Cause 1 – wholesale competition worked</vt:lpstr>
      <vt:lpstr>Cause 2 -- coal plants that retired were old</vt:lpstr>
      <vt:lpstr>Cause 3 -- Coal and nukes can’t compete with natural gas</vt:lpstr>
      <vt:lpstr>Cause 4 -- Flat demand changes things</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Wind &amp; Solar Energy Coalition Power plant retirements briefing </dc:title>
  <dc:creator>Alison Silverstein</dc:creator>
  <cp:lastModifiedBy>Susan Rivo</cp:lastModifiedBy>
  <cp:revision>93</cp:revision>
  <cp:lastPrinted>2017-11-27T14:54:41Z</cp:lastPrinted>
  <dcterms:created xsi:type="dcterms:W3CDTF">2017-10-26T14:07:24Z</dcterms:created>
  <dcterms:modified xsi:type="dcterms:W3CDTF">2017-11-27T14:57:56Z</dcterms:modified>
</cp:coreProperties>
</file>